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7" r:id="rId4"/>
    <p:sldId id="260" r:id="rId5"/>
    <p:sldId id="261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F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94660"/>
  </p:normalViewPr>
  <p:slideViewPr>
    <p:cSldViewPr showGuides="1">
      <p:cViewPr>
        <p:scale>
          <a:sx n="120" d="100"/>
          <a:sy n="120" d="100"/>
        </p:scale>
        <p:origin x="-132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7A5755-45FB-4FAE-8FF2-6AAC03650C41}" type="doc">
      <dgm:prSet loTypeId="urn:microsoft.com/office/officeart/2005/8/layout/chevronAccent+Icon" loCatId="process" qsTypeId="urn:microsoft.com/office/officeart/2005/8/quickstyle/3d2" qsCatId="3D" csTypeId="urn:microsoft.com/office/officeart/2005/8/colors/colorful3" csCatId="colorful" phldr="1"/>
      <dgm:spPr/>
    </dgm:pt>
    <dgm:pt modelId="{14CA1E8D-AC66-43BC-9032-C7F7AF363944}">
      <dgm:prSet phldrT="[Text]"/>
      <dgm:spPr/>
      <dgm:t>
        <a:bodyPr/>
        <a:lstStyle/>
        <a:p>
          <a:r>
            <a:rPr lang="en-US" b="1" dirty="0" smtClean="0"/>
            <a:t>Assess</a:t>
          </a:r>
          <a:endParaRPr lang="en-US" b="1" dirty="0"/>
        </a:p>
      </dgm:t>
    </dgm:pt>
    <dgm:pt modelId="{5644EC67-C1C7-4818-906E-7E0BA096634A}" type="parTrans" cxnId="{2A7321A1-56F7-45CF-8857-F6DD9052B503}">
      <dgm:prSet/>
      <dgm:spPr/>
      <dgm:t>
        <a:bodyPr/>
        <a:lstStyle/>
        <a:p>
          <a:endParaRPr lang="en-US" b="1"/>
        </a:p>
      </dgm:t>
    </dgm:pt>
    <dgm:pt modelId="{BBC5698A-B567-4E94-896C-945CBAA90A61}" type="sibTrans" cxnId="{2A7321A1-56F7-45CF-8857-F6DD9052B503}">
      <dgm:prSet/>
      <dgm:spPr/>
      <dgm:t>
        <a:bodyPr/>
        <a:lstStyle/>
        <a:p>
          <a:endParaRPr lang="en-US" b="1"/>
        </a:p>
      </dgm:t>
    </dgm:pt>
    <dgm:pt modelId="{00565C1D-3091-48F4-9C27-867C8C3462F6}">
      <dgm:prSet phldrT="[Text]"/>
      <dgm:spPr/>
      <dgm:t>
        <a:bodyPr/>
        <a:lstStyle/>
        <a:p>
          <a:r>
            <a:rPr lang="en-US" b="1" dirty="0" smtClean="0"/>
            <a:t>Design</a:t>
          </a:r>
          <a:endParaRPr lang="en-US" b="1" dirty="0"/>
        </a:p>
      </dgm:t>
    </dgm:pt>
    <dgm:pt modelId="{41F9EBBB-E8DA-4ADF-A7D9-73E51FF5C3C1}" type="parTrans" cxnId="{9FDC652F-C47F-4319-8CCB-F90B89196EB5}">
      <dgm:prSet/>
      <dgm:spPr/>
      <dgm:t>
        <a:bodyPr/>
        <a:lstStyle/>
        <a:p>
          <a:endParaRPr lang="en-US" b="1"/>
        </a:p>
      </dgm:t>
    </dgm:pt>
    <dgm:pt modelId="{A9740219-76B6-42D7-9FD8-6049A45F2F61}" type="sibTrans" cxnId="{9FDC652F-C47F-4319-8CCB-F90B89196EB5}">
      <dgm:prSet/>
      <dgm:spPr/>
      <dgm:t>
        <a:bodyPr/>
        <a:lstStyle/>
        <a:p>
          <a:endParaRPr lang="en-US" b="1"/>
        </a:p>
      </dgm:t>
    </dgm:pt>
    <dgm:pt modelId="{754CECC3-1B6D-4B83-AE37-46ED36CDF369}">
      <dgm:prSet phldrT="[Text]"/>
      <dgm:spPr/>
      <dgm:t>
        <a:bodyPr/>
        <a:lstStyle/>
        <a:p>
          <a:r>
            <a:rPr lang="en-US" b="1" dirty="0" smtClean="0"/>
            <a:t>Plan</a:t>
          </a:r>
          <a:endParaRPr lang="en-US" b="1" dirty="0"/>
        </a:p>
      </dgm:t>
    </dgm:pt>
    <dgm:pt modelId="{8FEE3CA2-65BD-42AB-8C6E-D1706E0B9F40}" type="parTrans" cxnId="{57C349C9-DDCD-493E-A402-B6F04E641B33}">
      <dgm:prSet/>
      <dgm:spPr/>
      <dgm:t>
        <a:bodyPr/>
        <a:lstStyle/>
        <a:p>
          <a:endParaRPr lang="en-US" b="1"/>
        </a:p>
      </dgm:t>
    </dgm:pt>
    <dgm:pt modelId="{2F438CA8-06E1-48DA-89C5-A984D237FF00}" type="sibTrans" cxnId="{57C349C9-DDCD-493E-A402-B6F04E641B33}">
      <dgm:prSet/>
      <dgm:spPr/>
      <dgm:t>
        <a:bodyPr/>
        <a:lstStyle/>
        <a:p>
          <a:endParaRPr lang="en-US" b="1"/>
        </a:p>
      </dgm:t>
    </dgm:pt>
    <dgm:pt modelId="{1229BD60-3A2C-48BB-8E63-C98AB059AF37}">
      <dgm:prSet phldrT="[Text]"/>
      <dgm:spPr/>
      <dgm:t>
        <a:bodyPr/>
        <a:lstStyle/>
        <a:p>
          <a:r>
            <a:rPr lang="en-US" b="1" dirty="0" smtClean="0"/>
            <a:t>Deliver</a:t>
          </a:r>
          <a:endParaRPr lang="en-US" b="1" dirty="0"/>
        </a:p>
      </dgm:t>
    </dgm:pt>
    <dgm:pt modelId="{77A1B1A8-6E29-41ED-BAE0-6F4E931C7C40}" type="parTrans" cxnId="{C5B051A2-5EC7-466A-9A48-4E58857B02C1}">
      <dgm:prSet/>
      <dgm:spPr/>
      <dgm:t>
        <a:bodyPr/>
        <a:lstStyle/>
        <a:p>
          <a:endParaRPr lang="en-US" b="1"/>
        </a:p>
      </dgm:t>
    </dgm:pt>
    <dgm:pt modelId="{E1990554-2D1B-4249-8535-9BF88507ED2F}" type="sibTrans" cxnId="{C5B051A2-5EC7-466A-9A48-4E58857B02C1}">
      <dgm:prSet/>
      <dgm:spPr/>
      <dgm:t>
        <a:bodyPr/>
        <a:lstStyle/>
        <a:p>
          <a:endParaRPr lang="en-US" b="1"/>
        </a:p>
      </dgm:t>
    </dgm:pt>
    <dgm:pt modelId="{C78D904D-C3F5-4CDA-9F51-FB46383E3539}" type="pres">
      <dgm:prSet presAssocID="{557A5755-45FB-4FAE-8FF2-6AAC03650C41}" presName="Name0" presStyleCnt="0">
        <dgm:presLayoutVars>
          <dgm:dir/>
          <dgm:resizeHandles val="exact"/>
        </dgm:presLayoutVars>
      </dgm:prSet>
      <dgm:spPr/>
    </dgm:pt>
    <dgm:pt modelId="{4334A48B-BA75-4405-8DC3-805D50BBDB62}" type="pres">
      <dgm:prSet presAssocID="{14CA1E8D-AC66-43BC-9032-C7F7AF363944}" presName="composite" presStyleCnt="0"/>
      <dgm:spPr/>
    </dgm:pt>
    <dgm:pt modelId="{F67A8A91-E663-4BB8-A467-A790F2C0A0D2}" type="pres">
      <dgm:prSet presAssocID="{14CA1E8D-AC66-43BC-9032-C7F7AF363944}" presName="bgChev" presStyleLbl="node1" presStyleIdx="0" presStyleCnt="4"/>
      <dgm:spPr/>
    </dgm:pt>
    <dgm:pt modelId="{E6B01C5C-4D35-4820-A774-4E296ECB7177}" type="pres">
      <dgm:prSet presAssocID="{14CA1E8D-AC66-43BC-9032-C7F7AF363944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32D262-3B2B-4A00-B27E-A2E1C45DCF94}" type="pres">
      <dgm:prSet presAssocID="{BBC5698A-B567-4E94-896C-945CBAA90A61}" presName="compositeSpace" presStyleCnt="0"/>
      <dgm:spPr/>
    </dgm:pt>
    <dgm:pt modelId="{70A54A6C-1451-4BCA-9814-91B6B14BCE1B}" type="pres">
      <dgm:prSet presAssocID="{00565C1D-3091-48F4-9C27-867C8C3462F6}" presName="composite" presStyleCnt="0"/>
      <dgm:spPr/>
    </dgm:pt>
    <dgm:pt modelId="{8F9DF42B-4808-477C-AE08-CAEF19C1CAE0}" type="pres">
      <dgm:prSet presAssocID="{00565C1D-3091-48F4-9C27-867C8C3462F6}" presName="bgChev" presStyleLbl="node1" presStyleIdx="1" presStyleCnt="4"/>
      <dgm:spPr/>
    </dgm:pt>
    <dgm:pt modelId="{58F67217-8B93-412C-AB5B-C1F044DEA263}" type="pres">
      <dgm:prSet presAssocID="{00565C1D-3091-48F4-9C27-867C8C3462F6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D6391D-C78E-42B4-9FB7-9B51F5A92CB1}" type="pres">
      <dgm:prSet presAssocID="{A9740219-76B6-42D7-9FD8-6049A45F2F61}" presName="compositeSpace" presStyleCnt="0"/>
      <dgm:spPr/>
    </dgm:pt>
    <dgm:pt modelId="{B430C837-7F14-4C07-8310-9B004E98F6E3}" type="pres">
      <dgm:prSet presAssocID="{754CECC3-1B6D-4B83-AE37-46ED36CDF369}" presName="composite" presStyleCnt="0"/>
      <dgm:spPr/>
    </dgm:pt>
    <dgm:pt modelId="{3C9B76B7-15ED-4982-A556-DF6FE75E57E1}" type="pres">
      <dgm:prSet presAssocID="{754CECC3-1B6D-4B83-AE37-46ED36CDF369}" presName="bgChev" presStyleLbl="node1" presStyleIdx="2" presStyleCnt="4"/>
      <dgm:spPr/>
    </dgm:pt>
    <dgm:pt modelId="{3279C4AD-B45A-47DA-A123-62776122BB09}" type="pres">
      <dgm:prSet presAssocID="{754CECC3-1B6D-4B83-AE37-46ED36CDF369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906361-95E0-4988-B088-FF97BCC5089D}" type="pres">
      <dgm:prSet presAssocID="{2F438CA8-06E1-48DA-89C5-A984D237FF00}" presName="compositeSpace" presStyleCnt="0"/>
      <dgm:spPr/>
    </dgm:pt>
    <dgm:pt modelId="{ED8C95D0-CD12-47B5-8163-F4B57C6F60BA}" type="pres">
      <dgm:prSet presAssocID="{1229BD60-3A2C-48BB-8E63-C98AB059AF37}" presName="composite" presStyleCnt="0"/>
      <dgm:spPr/>
    </dgm:pt>
    <dgm:pt modelId="{B6E6BED1-51E0-4A93-AD05-C52C0306ADE2}" type="pres">
      <dgm:prSet presAssocID="{1229BD60-3A2C-48BB-8E63-C98AB059AF37}" presName="bgChev" presStyleLbl="node1" presStyleIdx="3" presStyleCnt="4"/>
      <dgm:spPr/>
    </dgm:pt>
    <dgm:pt modelId="{96EC9A4A-E571-4F63-8982-A8AA7A7FAEAE}" type="pres">
      <dgm:prSet presAssocID="{1229BD60-3A2C-48BB-8E63-C98AB059AF37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BB74B1-2734-414E-AD60-C49BF4AC9E2E}" type="presOf" srcId="{1229BD60-3A2C-48BB-8E63-C98AB059AF37}" destId="{96EC9A4A-E571-4F63-8982-A8AA7A7FAEAE}" srcOrd="0" destOrd="0" presId="urn:microsoft.com/office/officeart/2005/8/layout/chevronAccent+Icon"/>
    <dgm:cxn modelId="{2A7321A1-56F7-45CF-8857-F6DD9052B503}" srcId="{557A5755-45FB-4FAE-8FF2-6AAC03650C41}" destId="{14CA1E8D-AC66-43BC-9032-C7F7AF363944}" srcOrd="0" destOrd="0" parTransId="{5644EC67-C1C7-4818-906E-7E0BA096634A}" sibTransId="{BBC5698A-B567-4E94-896C-945CBAA90A61}"/>
    <dgm:cxn modelId="{57C349C9-DDCD-493E-A402-B6F04E641B33}" srcId="{557A5755-45FB-4FAE-8FF2-6AAC03650C41}" destId="{754CECC3-1B6D-4B83-AE37-46ED36CDF369}" srcOrd="2" destOrd="0" parTransId="{8FEE3CA2-65BD-42AB-8C6E-D1706E0B9F40}" sibTransId="{2F438CA8-06E1-48DA-89C5-A984D237FF00}"/>
    <dgm:cxn modelId="{9FDC652F-C47F-4319-8CCB-F90B89196EB5}" srcId="{557A5755-45FB-4FAE-8FF2-6AAC03650C41}" destId="{00565C1D-3091-48F4-9C27-867C8C3462F6}" srcOrd="1" destOrd="0" parTransId="{41F9EBBB-E8DA-4ADF-A7D9-73E51FF5C3C1}" sibTransId="{A9740219-76B6-42D7-9FD8-6049A45F2F61}"/>
    <dgm:cxn modelId="{5AD06163-5E57-4675-A8FF-13A63B0B0379}" type="presOf" srcId="{14CA1E8D-AC66-43BC-9032-C7F7AF363944}" destId="{E6B01C5C-4D35-4820-A774-4E296ECB7177}" srcOrd="0" destOrd="0" presId="urn:microsoft.com/office/officeart/2005/8/layout/chevronAccent+Icon"/>
    <dgm:cxn modelId="{547DC23F-7C7D-4536-8630-2FDFB27C9DFA}" type="presOf" srcId="{754CECC3-1B6D-4B83-AE37-46ED36CDF369}" destId="{3279C4AD-B45A-47DA-A123-62776122BB09}" srcOrd="0" destOrd="0" presId="urn:microsoft.com/office/officeart/2005/8/layout/chevronAccent+Icon"/>
    <dgm:cxn modelId="{4955FD02-6750-4616-8F5B-BD615B90D8E1}" type="presOf" srcId="{00565C1D-3091-48F4-9C27-867C8C3462F6}" destId="{58F67217-8B93-412C-AB5B-C1F044DEA263}" srcOrd="0" destOrd="0" presId="urn:microsoft.com/office/officeart/2005/8/layout/chevronAccent+Icon"/>
    <dgm:cxn modelId="{87D7A060-EED5-4723-B5BC-F45EA143C727}" type="presOf" srcId="{557A5755-45FB-4FAE-8FF2-6AAC03650C41}" destId="{C78D904D-C3F5-4CDA-9F51-FB46383E3539}" srcOrd="0" destOrd="0" presId="urn:microsoft.com/office/officeart/2005/8/layout/chevronAccent+Icon"/>
    <dgm:cxn modelId="{C5B051A2-5EC7-466A-9A48-4E58857B02C1}" srcId="{557A5755-45FB-4FAE-8FF2-6AAC03650C41}" destId="{1229BD60-3A2C-48BB-8E63-C98AB059AF37}" srcOrd="3" destOrd="0" parTransId="{77A1B1A8-6E29-41ED-BAE0-6F4E931C7C40}" sibTransId="{E1990554-2D1B-4249-8535-9BF88507ED2F}"/>
    <dgm:cxn modelId="{8E483DCD-502A-427A-9857-CB114C534A4D}" type="presParOf" srcId="{C78D904D-C3F5-4CDA-9F51-FB46383E3539}" destId="{4334A48B-BA75-4405-8DC3-805D50BBDB62}" srcOrd="0" destOrd="0" presId="urn:microsoft.com/office/officeart/2005/8/layout/chevronAccent+Icon"/>
    <dgm:cxn modelId="{C30194D9-5D10-48D3-BABC-C30BE2707A71}" type="presParOf" srcId="{4334A48B-BA75-4405-8DC3-805D50BBDB62}" destId="{F67A8A91-E663-4BB8-A467-A790F2C0A0D2}" srcOrd="0" destOrd="0" presId="urn:microsoft.com/office/officeart/2005/8/layout/chevronAccent+Icon"/>
    <dgm:cxn modelId="{8010CA88-BE66-4BB9-8B3E-4FB3265D1CEB}" type="presParOf" srcId="{4334A48B-BA75-4405-8DC3-805D50BBDB62}" destId="{E6B01C5C-4D35-4820-A774-4E296ECB7177}" srcOrd="1" destOrd="0" presId="urn:microsoft.com/office/officeart/2005/8/layout/chevronAccent+Icon"/>
    <dgm:cxn modelId="{799683B6-B40E-4B84-B780-EFB1EBBE7510}" type="presParOf" srcId="{C78D904D-C3F5-4CDA-9F51-FB46383E3539}" destId="{D432D262-3B2B-4A00-B27E-A2E1C45DCF94}" srcOrd="1" destOrd="0" presId="urn:microsoft.com/office/officeart/2005/8/layout/chevronAccent+Icon"/>
    <dgm:cxn modelId="{F6C90234-F0C4-466C-8392-9428D1E18A4F}" type="presParOf" srcId="{C78D904D-C3F5-4CDA-9F51-FB46383E3539}" destId="{70A54A6C-1451-4BCA-9814-91B6B14BCE1B}" srcOrd="2" destOrd="0" presId="urn:microsoft.com/office/officeart/2005/8/layout/chevronAccent+Icon"/>
    <dgm:cxn modelId="{95DAC1FC-5B28-40B2-A583-1F94509AE3B6}" type="presParOf" srcId="{70A54A6C-1451-4BCA-9814-91B6B14BCE1B}" destId="{8F9DF42B-4808-477C-AE08-CAEF19C1CAE0}" srcOrd="0" destOrd="0" presId="urn:microsoft.com/office/officeart/2005/8/layout/chevronAccent+Icon"/>
    <dgm:cxn modelId="{9F00B0CB-C7C3-44D5-B81E-34A7D6E820F6}" type="presParOf" srcId="{70A54A6C-1451-4BCA-9814-91B6B14BCE1B}" destId="{58F67217-8B93-412C-AB5B-C1F044DEA263}" srcOrd="1" destOrd="0" presId="urn:microsoft.com/office/officeart/2005/8/layout/chevronAccent+Icon"/>
    <dgm:cxn modelId="{D0CB41A2-624B-46BD-89C4-D319060BEFD9}" type="presParOf" srcId="{C78D904D-C3F5-4CDA-9F51-FB46383E3539}" destId="{A8D6391D-C78E-42B4-9FB7-9B51F5A92CB1}" srcOrd="3" destOrd="0" presId="urn:microsoft.com/office/officeart/2005/8/layout/chevronAccent+Icon"/>
    <dgm:cxn modelId="{CE2EB467-A4F4-42C8-BBF4-68AA2D3DBFD5}" type="presParOf" srcId="{C78D904D-C3F5-4CDA-9F51-FB46383E3539}" destId="{B430C837-7F14-4C07-8310-9B004E98F6E3}" srcOrd="4" destOrd="0" presId="urn:microsoft.com/office/officeart/2005/8/layout/chevronAccent+Icon"/>
    <dgm:cxn modelId="{963AD41A-E66C-46B3-86E6-8FB5329EE528}" type="presParOf" srcId="{B430C837-7F14-4C07-8310-9B004E98F6E3}" destId="{3C9B76B7-15ED-4982-A556-DF6FE75E57E1}" srcOrd="0" destOrd="0" presId="urn:microsoft.com/office/officeart/2005/8/layout/chevronAccent+Icon"/>
    <dgm:cxn modelId="{D0A66F38-69A7-43CF-BA21-BE723851EDCF}" type="presParOf" srcId="{B430C837-7F14-4C07-8310-9B004E98F6E3}" destId="{3279C4AD-B45A-47DA-A123-62776122BB09}" srcOrd="1" destOrd="0" presId="urn:microsoft.com/office/officeart/2005/8/layout/chevronAccent+Icon"/>
    <dgm:cxn modelId="{E005940A-47CC-4E3F-A686-9B4F846D5FBC}" type="presParOf" srcId="{C78D904D-C3F5-4CDA-9F51-FB46383E3539}" destId="{9F906361-95E0-4988-B088-FF97BCC5089D}" srcOrd="5" destOrd="0" presId="urn:microsoft.com/office/officeart/2005/8/layout/chevronAccent+Icon"/>
    <dgm:cxn modelId="{87EAE107-A64C-4B2E-9502-28997936EF86}" type="presParOf" srcId="{C78D904D-C3F5-4CDA-9F51-FB46383E3539}" destId="{ED8C95D0-CD12-47B5-8163-F4B57C6F60BA}" srcOrd="6" destOrd="0" presId="urn:microsoft.com/office/officeart/2005/8/layout/chevronAccent+Icon"/>
    <dgm:cxn modelId="{92EFBCFB-9FF5-43E3-B2DE-1D93C84A5CAA}" type="presParOf" srcId="{ED8C95D0-CD12-47B5-8163-F4B57C6F60BA}" destId="{B6E6BED1-51E0-4A93-AD05-C52C0306ADE2}" srcOrd="0" destOrd="0" presId="urn:microsoft.com/office/officeart/2005/8/layout/chevronAccent+Icon"/>
    <dgm:cxn modelId="{F26452FF-E5DD-4AB3-A107-8D4E5C7B931E}" type="presParOf" srcId="{ED8C95D0-CD12-47B5-8163-F4B57C6F60BA}" destId="{96EC9A4A-E571-4F63-8982-A8AA7A7FAEAE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A8A91-E663-4BB8-A467-A790F2C0A0D2}">
      <dsp:nvSpPr>
        <dsp:cNvPr id="0" name=""/>
        <dsp:cNvSpPr/>
      </dsp:nvSpPr>
      <dsp:spPr>
        <a:xfrm>
          <a:off x="4015" y="627218"/>
          <a:ext cx="1889769" cy="729451"/>
        </a:xfrm>
        <a:prstGeom prst="chevron">
          <a:avLst>
            <a:gd name="adj" fmla="val 4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B01C5C-4D35-4820-A774-4E296ECB7177}">
      <dsp:nvSpPr>
        <dsp:cNvPr id="0" name=""/>
        <dsp:cNvSpPr/>
      </dsp:nvSpPr>
      <dsp:spPr>
        <a:xfrm>
          <a:off x="507953" y="809580"/>
          <a:ext cx="1595805" cy="729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Assess</a:t>
          </a:r>
          <a:endParaRPr lang="en-US" sz="2400" b="1" kern="1200" dirty="0"/>
        </a:p>
      </dsp:txBody>
      <dsp:txXfrm>
        <a:off x="529318" y="830945"/>
        <a:ext cx="1553075" cy="686721"/>
      </dsp:txXfrm>
    </dsp:sp>
    <dsp:sp modelId="{8F9DF42B-4808-477C-AE08-CAEF19C1CAE0}">
      <dsp:nvSpPr>
        <dsp:cNvPr id="0" name=""/>
        <dsp:cNvSpPr/>
      </dsp:nvSpPr>
      <dsp:spPr>
        <a:xfrm>
          <a:off x="2162552" y="627218"/>
          <a:ext cx="1889769" cy="729451"/>
        </a:xfrm>
        <a:prstGeom prst="chevron">
          <a:avLst>
            <a:gd name="adj" fmla="val 40000"/>
          </a:avLst>
        </a:prstGeom>
        <a:solidFill>
          <a:schemeClr val="accent3">
            <a:hueOff val="-399998"/>
            <a:satOff val="12094"/>
            <a:lumOff val="2091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F67217-8B93-412C-AB5B-C1F044DEA263}">
      <dsp:nvSpPr>
        <dsp:cNvPr id="0" name=""/>
        <dsp:cNvSpPr/>
      </dsp:nvSpPr>
      <dsp:spPr>
        <a:xfrm>
          <a:off x="2666490" y="809580"/>
          <a:ext cx="1595805" cy="729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3">
              <a:hueOff val="-399998"/>
              <a:satOff val="12094"/>
              <a:lumOff val="2091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Design</a:t>
          </a:r>
          <a:endParaRPr lang="en-US" sz="2400" b="1" kern="1200" dirty="0"/>
        </a:p>
      </dsp:txBody>
      <dsp:txXfrm>
        <a:off x="2687855" y="830945"/>
        <a:ext cx="1553075" cy="686721"/>
      </dsp:txXfrm>
    </dsp:sp>
    <dsp:sp modelId="{3C9B76B7-15ED-4982-A556-DF6FE75E57E1}">
      <dsp:nvSpPr>
        <dsp:cNvPr id="0" name=""/>
        <dsp:cNvSpPr/>
      </dsp:nvSpPr>
      <dsp:spPr>
        <a:xfrm>
          <a:off x="4321089" y="627218"/>
          <a:ext cx="1889769" cy="729451"/>
        </a:xfrm>
        <a:prstGeom prst="chevron">
          <a:avLst>
            <a:gd name="adj" fmla="val 40000"/>
          </a:avLst>
        </a:prstGeom>
        <a:solidFill>
          <a:schemeClr val="accent3">
            <a:hueOff val="-799997"/>
            <a:satOff val="24189"/>
            <a:lumOff val="4183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79C4AD-B45A-47DA-A123-62776122BB09}">
      <dsp:nvSpPr>
        <dsp:cNvPr id="0" name=""/>
        <dsp:cNvSpPr/>
      </dsp:nvSpPr>
      <dsp:spPr>
        <a:xfrm>
          <a:off x="4825028" y="809580"/>
          <a:ext cx="1595805" cy="729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3">
              <a:hueOff val="-799997"/>
              <a:satOff val="24189"/>
              <a:lumOff val="4183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Plan</a:t>
          </a:r>
          <a:endParaRPr lang="en-US" sz="2400" b="1" kern="1200" dirty="0"/>
        </a:p>
      </dsp:txBody>
      <dsp:txXfrm>
        <a:off x="4846393" y="830945"/>
        <a:ext cx="1553075" cy="686721"/>
      </dsp:txXfrm>
    </dsp:sp>
    <dsp:sp modelId="{B6E6BED1-51E0-4A93-AD05-C52C0306ADE2}">
      <dsp:nvSpPr>
        <dsp:cNvPr id="0" name=""/>
        <dsp:cNvSpPr/>
      </dsp:nvSpPr>
      <dsp:spPr>
        <a:xfrm>
          <a:off x="6479626" y="627218"/>
          <a:ext cx="1889769" cy="729451"/>
        </a:xfrm>
        <a:prstGeom prst="chevron">
          <a:avLst>
            <a:gd name="adj" fmla="val 40000"/>
          </a:avLst>
        </a:prstGeom>
        <a:solidFill>
          <a:schemeClr val="accent3">
            <a:hueOff val="-1199995"/>
            <a:satOff val="36283"/>
            <a:lumOff val="6274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EC9A4A-E571-4F63-8982-A8AA7A7FAEAE}">
      <dsp:nvSpPr>
        <dsp:cNvPr id="0" name=""/>
        <dsp:cNvSpPr/>
      </dsp:nvSpPr>
      <dsp:spPr>
        <a:xfrm>
          <a:off x="6983565" y="809580"/>
          <a:ext cx="1595805" cy="729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3">
              <a:hueOff val="-1199995"/>
              <a:satOff val="36283"/>
              <a:lumOff val="6274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Deliver</a:t>
          </a:r>
          <a:endParaRPr lang="en-US" sz="2400" b="1" kern="1200" dirty="0"/>
        </a:p>
      </dsp:txBody>
      <dsp:txXfrm>
        <a:off x="7004930" y="830945"/>
        <a:ext cx="1553075" cy="686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0E212-9FDC-4410-AC2D-575AF15E4A79}" type="datetime8">
              <a:rPr lang="en-US" smtClean="0"/>
              <a:t>5/10/2013 1:42 PM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copyright © 2013 HZ Technologies,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F0C1A-1C12-4C35-BD75-1FA00FDE36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61218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2C78C-E9C4-49D0-ADC7-02EF903E882F}" type="datetime8">
              <a:rPr lang="en-US" smtClean="0"/>
              <a:t>5/10/2013 1:42 PM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copyright © 2013 HZ Technologies,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51D46-5A9A-460B-AE46-7FFC091A8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74392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51D46-5A9A-460B-AE46-7FFC091A8D10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4814DE6-EE9B-4174-87BF-935D1B18F8FB}" type="datetime8">
              <a:rPr lang="en-US" smtClean="0"/>
              <a:t>5/10/2013 1:42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copyright © 2013 HZ Technologies, LLC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291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84B2C78C-E9C4-49D0-ADC7-02EF903E882F}" type="datetime8">
              <a:rPr lang="en-US" smtClean="0"/>
              <a:t>5/10/2013 1:42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© 2013 HZ Technologies,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51D46-5A9A-460B-AE46-7FFC091A8D1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5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HZ Technologies, LLC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/>
            </a:lvl1pPr>
            <a:lvl4pPr marL="0" algn="r" defTabSz="914400" rtl="0" eaLnBrk="1" latinLnBrk="0" hangingPunct="1">
              <a:defRPr kumimoji="0" lang="en-US" sz="10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</a:lstStyle>
          <a:p>
            <a:pPr lvl="3"/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i="1"/>
            </a:lvl1pPr>
          </a:lstStyle>
          <a:p>
            <a:pPr algn="l"/>
            <a:r>
              <a:rPr lang="en-US" dirty="0" smtClean="0"/>
              <a:t>Realistic Solutions for Real Challenges     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141A70-D3E6-48A2-987C-3E0F43B891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 algn="r">
              <a:defRPr sz="1000"/>
            </a:lvl1pPr>
          </a:lstStyle>
          <a:p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9141A70-D3E6-48A2-987C-3E0F43B891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>
              <a:defRPr sz="1000"/>
            </a:lvl1pPr>
          </a:lstStyle>
          <a:p>
            <a:pPr algn="l"/>
            <a:r>
              <a:rPr lang="en-US" i="1" dirty="0" smtClean="0"/>
              <a:t>Realistic Solutions for Real Challenges     </a:t>
            </a:r>
            <a:r>
              <a:rPr lang="en-US" dirty="0" smtClean="0"/>
              <a:t>		© 2013 HZ Technologies, LLC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 algn="r">
              <a:defRPr sz="1000"/>
            </a:lvl1pPr>
          </a:lstStyle>
          <a:p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9141A70-D3E6-48A2-987C-3E0F43B891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>
              <a:defRPr sz="1000"/>
            </a:lvl1pPr>
          </a:lstStyle>
          <a:p>
            <a:pPr algn="l"/>
            <a:r>
              <a:rPr lang="en-US" i="1" dirty="0" smtClean="0"/>
              <a:t>Realistic Solutions for Real Challenges    		 </a:t>
            </a:r>
            <a:r>
              <a:rPr lang="en-US" dirty="0" smtClean="0"/>
              <a:t>© 2013 HZ Technologies, LLC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 i="1" dirty="0" smtClean="0"/>
              <a:t>Realistic Solutions for Real Challenges     </a:t>
            </a:r>
            <a:r>
              <a:rPr lang="en-US" dirty="0" smtClean="0"/>
              <a:t>		© 2013 HZ Technologies, LLC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141A70-D3E6-48A2-987C-3E0F43B89154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  <p:sldLayoutId id="2147484742" r:id="rId2"/>
    <p:sldLayoutId id="2147484744" r:id="rId3"/>
    <p:sldLayoutId id="2147484745" r:id="rId4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ztechnologies.com/" TargetMode="External"/><Relationship Id="rId2" Type="http://schemas.openxmlformats.org/officeDocument/2006/relationships/hyperlink" Target="mailto:info@hztechnologies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inkedin.com/company/3088145?trk=tya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038600"/>
            <a:ext cx="6629400" cy="1828800"/>
          </a:xfrm>
        </p:spPr>
        <p:txBody>
          <a:bodyPr>
            <a:normAutofit/>
          </a:bodyPr>
          <a:lstStyle/>
          <a:p>
            <a:r>
              <a:rPr lang="en-US" i="1" cap="none" dirty="0" smtClean="0"/>
              <a:t>HZTAdvantage©</a:t>
            </a:r>
            <a:r>
              <a:rPr lang="en-US" cap="none" dirty="0" smtClean="0"/>
              <a:t> Methodology Overview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HZ Technologies, LLC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782051" y="6324602"/>
            <a:ext cx="1361949" cy="225721"/>
          </a:xfrm>
          <a:prstGeom prst="rect">
            <a:avLst/>
          </a:prstGeom>
        </p:spPr>
        <p:txBody>
          <a:bodyPr vert="horz" anchor="ctr">
            <a:normAutofit fontScale="77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/>
              <a:t>Doc ID: CON02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8450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3"/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 smtClean="0"/>
              <a:t>Realistic Solutions for Real Challenges     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4551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We </a:t>
            </a:r>
            <a:r>
              <a:rPr lang="en-US" dirty="0"/>
              <a:t>look forward to hearing from </a:t>
            </a:r>
            <a:r>
              <a:rPr lang="en-US" dirty="0" smtClean="0"/>
              <a:t>you!</a:t>
            </a:r>
          </a:p>
          <a:p>
            <a:pPr lvl="1"/>
            <a:r>
              <a:rPr lang="en-US" dirty="0" smtClean="0"/>
              <a:t>Tel</a:t>
            </a:r>
            <a:r>
              <a:rPr lang="en-US" dirty="0"/>
              <a:t>: +1 972 661 1648</a:t>
            </a:r>
          </a:p>
          <a:p>
            <a:pPr lvl="1"/>
            <a:r>
              <a:rPr lang="en-US" dirty="0"/>
              <a:t>Email: </a:t>
            </a:r>
            <a:r>
              <a:rPr lang="en-US" dirty="0">
                <a:hlinkClick r:id="rId2"/>
              </a:rPr>
              <a:t>info@hztechnologies.com</a:t>
            </a:r>
            <a:endParaRPr lang="en-US" dirty="0"/>
          </a:p>
          <a:p>
            <a:pPr lvl="1"/>
            <a:r>
              <a:rPr lang="en-US" dirty="0"/>
              <a:t>Website: </a:t>
            </a:r>
            <a:r>
              <a:rPr lang="en-US" dirty="0" smtClean="0">
                <a:hlinkClick r:id="rId3"/>
              </a:rPr>
              <a:t>www.hztechnologies.com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Like us on LinkedIn: </a:t>
            </a:r>
            <a:r>
              <a:rPr lang="en-US" sz="2500" dirty="0">
                <a:hlinkClick r:id="rId4"/>
              </a:rPr>
              <a:t>http://www.linkedin.com/company/3088145?trk=tyah</a:t>
            </a:r>
            <a:r>
              <a:rPr lang="en-US" sz="2500" dirty="0"/>
              <a:t> </a:t>
            </a:r>
          </a:p>
          <a:p>
            <a:pPr marL="0" indent="0" algn="ctr">
              <a:buNone/>
            </a:pPr>
            <a:endParaRPr lang="en-US" sz="8000" dirty="0" smtClean="0"/>
          </a:p>
        </p:txBody>
      </p:sp>
    </p:spTree>
    <p:extLst>
      <p:ext uri="{BB962C8B-B14F-4D97-AF65-F5344CB8AC3E}">
        <p14:creationId xmlns:p14="http://schemas.microsoft.com/office/powerpoint/2010/main" val="149351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3"/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 smtClean="0"/>
              <a:t>Realistic Solutions for Real Challenges     		</a:t>
            </a:r>
            <a:r>
              <a:rPr lang="en-US" i="0" dirty="0" smtClean="0"/>
              <a:t>© 2013 HZ Technologies,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Company Overview</a:t>
            </a:r>
          </a:p>
          <a:p>
            <a:r>
              <a:rPr lang="en-US" dirty="0" err="1" smtClean="0"/>
              <a:t>HZT</a:t>
            </a:r>
            <a:r>
              <a:rPr lang="en-US" i="1" dirty="0" err="1" smtClean="0"/>
              <a:t>Advantage</a:t>
            </a:r>
            <a:r>
              <a:rPr lang="en-US" i="1" dirty="0"/>
              <a:t>©</a:t>
            </a:r>
            <a:r>
              <a:rPr lang="en-US" dirty="0"/>
              <a:t> Overview</a:t>
            </a:r>
          </a:p>
          <a:p>
            <a:r>
              <a:rPr lang="en-US" dirty="0"/>
              <a:t>First </a:t>
            </a:r>
            <a:r>
              <a:rPr lang="en-US" dirty="0" smtClean="0"/>
              <a:t>5-10 </a:t>
            </a:r>
            <a:r>
              <a:rPr lang="en-US" dirty="0"/>
              <a:t>Day </a:t>
            </a:r>
            <a:r>
              <a:rPr lang="en-US" dirty="0" smtClean="0"/>
              <a:t>Engagement Plan</a:t>
            </a:r>
            <a:endParaRPr lang="en-US" dirty="0"/>
          </a:p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322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3"/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 smtClean="0"/>
              <a:t>Realistic Solutions for Real Challenges     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HZ Technologies, </a:t>
            </a:r>
            <a:r>
              <a:rPr lang="en-US" sz="3200" dirty="0" smtClean="0"/>
              <a:t>LLC </a:t>
            </a:r>
            <a:r>
              <a:rPr lang="en-US" sz="3200" dirty="0"/>
              <a:t>is a consulting firm that provides Project Portfolio Management </a:t>
            </a:r>
            <a:r>
              <a:rPr lang="en-US" sz="3200" dirty="0" smtClean="0"/>
              <a:t>(PPM) services</a:t>
            </a:r>
            <a:r>
              <a:rPr lang="en-US" sz="3200" dirty="0"/>
              <a:t>. </a:t>
            </a:r>
            <a:endParaRPr lang="en-US" sz="3200" dirty="0" smtClean="0"/>
          </a:p>
          <a:p>
            <a:pPr algn="just">
              <a:lnSpc>
                <a:spcPct val="110000"/>
              </a:lnSpc>
              <a:spcBef>
                <a:spcPts val="600"/>
              </a:spcBef>
            </a:pPr>
            <a:r>
              <a:rPr lang="en-US" sz="3200" dirty="0" smtClean="0"/>
              <a:t>Our focus is on </a:t>
            </a:r>
            <a:r>
              <a:rPr lang="en-US" sz="3200" dirty="0"/>
              <a:t>helping Small and Medium Enterprises (SMEs) take advantage of PPM best practices.</a:t>
            </a:r>
            <a:endParaRPr lang="en-US" sz="4000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/>
              <a:t>SMEs </a:t>
            </a:r>
            <a:r>
              <a:rPr lang="en-US" sz="3200" dirty="0"/>
              <a:t>benefit by implementing the </a:t>
            </a:r>
            <a:r>
              <a:rPr lang="en-US" sz="3200" dirty="0" smtClean="0"/>
              <a:t>HZT's PPM Toolkit’s© </a:t>
            </a:r>
            <a:r>
              <a:rPr lang="en-US" sz="3200" i="1" dirty="0"/>
              <a:t>quick</a:t>
            </a:r>
            <a:r>
              <a:rPr lang="en-US" sz="3200" dirty="0"/>
              <a:t> and </a:t>
            </a:r>
            <a:r>
              <a:rPr lang="en-US" sz="3200" i="1" dirty="0"/>
              <a:t>cost effective </a:t>
            </a:r>
            <a:r>
              <a:rPr lang="en-US" sz="3200" dirty="0"/>
              <a:t>solutions and take advantage of industry best practices. </a:t>
            </a:r>
            <a:endParaRPr lang="en-US" sz="4000" dirty="0"/>
          </a:p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dirty="0" smtClean="0"/>
              <a:t>HZT </a:t>
            </a:r>
            <a:r>
              <a:rPr lang="en-US" sz="3200" dirty="0"/>
              <a:t>is Woman Owned Small Business and a registered Texas HUB and Federal Government vendor.</a:t>
            </a:r>
            <a:endParaRPr lang="en-US" sz="4000" dirty="0">
              <a:latin typeface="Tw Cen MT"/>
              <a:ea typeface="Tw Cen M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62474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HZT</a:t>
            </a:r>
            <a:r>
              <a:rPr lang="en-US" i="1" dirty="0"/>
              <a:t>Advantage© </a:t>
            </a:r>
            <a:r>
              <a:rPr lang="en-US" dirty="0"/>
              <a:t>Overview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3"/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 smtClean="0"/>
              <a:t>Realistic Solutions for Real Challenges     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HZT’s </a:t>
            </a:r>
            <a:r>
              <a:rPr lang="en-US" dirty="0" smtClean="0"/>
              <a:t>proprietary </a:t>
            </a:r>
            <a:r>
              <a:rPr lang="en-US" dirty="0"/>
              <a:t>Client Engagement methodology</a:t>
            </a:r>
          </a:p>
          <a:p>
            <a:r>
              <a:rPr lang="en-US" dirty="0"/>
              <a:t>Focuses on:</a:t>
            </a:r>
          </a:p>
          <a:p>
            <a:pPr lvl="1"/>
            <a:r>
              <a:rPr lang="en-US" dirty="0"/>
              <a:t>Assessing Client’s PPM readiness and culture</a:t>
            </a:r>
          </a:p>
          <a:p>
            <a:pPr lvl="1"/>
            <a:r>
              <a:rPr lang="en-US" dirty="0"/>
              <a:t>Identifying Client’s key Project Portfolio Management challenges</a:t>
            </a:r>
          </a:p>
          <a:p>
            <a:pPr lvl="1"/>
            <a:r>
              <a:rPr lang="en-US" dirty="0"/>
              <a:t>Developing </a:t>
            </a:r>
            <a:r>
              <a:rPr lang="en-US" dirty="0" smtClean="0"/>
              <a:t>a cost effective solution </a:t>
            </a:r>
            <a:r>
              <a:rPr lang="en-US" dirty="0"/>
              <a:t>to resolve challenges</a:t>
            </a:r>
          </a:p>
          <a:p>
            <a:pPr lvl="1"/>
            <a:r>
              <a:rPr lang="en-US" dirty="0" smtClean="0"/>
              <a:t>Delivering </a:t>
            </a:r>
            <a:r>
              <a:rPr lang="en-US" dirty="0"/>
              <a:t>the </a:t>
            </a:r>
            <a:r>
              <a:rPr lang="en-US" dirty="0" smtClean="0"/>
              <a:t>solution</a:t>
            </a:r>
            <a:endParaRPr lang="en-US" dirty="0"/>
          </a:p>
          <a:p>
            <a:r>
              <a:rPr lang="en-US" dirty="0"/>
              <a:t>Solutions can be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Quick Wins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/>
              <a:t>using HZT’s </a:t>
            </a:r>
            <a:r>
              <a:rPr lang="en-US" i="1" dirty="0"/>
              <a:t>PPM </a:t>
            </a:r>
            <a:r>
              <a:rPr lang="en-US" i="1" dirty="0" smtClean="0"/>
              <a:t>Toolkit© </a:t>
            </a:r>
            <a:r>
              <a:rPr lang="en-US" dirty="0"/>
              <a:t>or </a:t>
            </a:r>
            <a:r>
              <a:rPr lang="en-US" dirty="0" smtClean="0"/>
              <a:t>more detailed</a:t>
            </a:r>
            <a:r>
              <a:rPr lang="en-US" dirty="0"/>
              <a:t>, depending on Client’s specific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3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HZT</a:t>
            </a:r>
            <a:r>
              <a:rPr lang="en-US" i="1" dirty="0"/>
              <a:t>Advantage© </a:t>
            </a:r>
            <a:r>
              <a:rPr lang="en-US" dirty="0" smtClean="0"/>
              <a:t>Overview </a:t>
            </a:r>
            <a:r>
              <a:rPr lang="en-US" sz="4000" dirty="0" smtClean="0"/>
              <a:t>- cont’d.</a:t>
            </a:r>
            <a:endParaRPr lang="en-US" sz="4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3"/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 smtClean="0"/>
              <a:t>Realistic Solutions for Real Challenges     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152400" y="1828800"/>
            <a:ext cx="8839200" cy="3962400"/>
            <a:chOff x="152400" y="1828800"/>
            <a:chExt cx="8839200" cy="3962400"/>
          </a:xfrm>
        </p:grpSpPr>
        <p:sp>
          <p:nvSpPr>
            <p:cNvPr id="22" name="Rectangle 21"/>
            <p:cNvSpPr/>
            <p:nvPr/>
          </p:nvSpPr>
          <p:spPr>
            <a:xfrm>
              <a:off x="152400" y="1828800"/>
              <a:ext cx="8839200" cy="396240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aphicFrame>
          <p:nvGraphicFramePr>
            <p:cNvPr id="11" name="Diagram 10"/>
            <p:cNvGraphicFramePr/>
            <p:nvPr>
              <p:extLst>
                <p:ext uri="{D42A27DB-BD31-4B8C-83A1-F6EECF244321}">
                  <p14:modId xmlns:p14="http://schemas.microsoft.com/office/powerpoint/2010/main" val="1705573849"/>
                </p:ext>
              </p:extLst>
            </p:nvPr>
          </p:nvGraphicFramePr>
          <p:xfrm>
            <a:off x="280307" y="2687768"/>
            <a:ext cx="8583386" cy="216625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1790700" y="1921702"/>
              <a:ext cx="5562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HZT</a:t>
              </a:r>
              <a:r>
                <a:rPr lang="en-US" sz="2800" b="1" i="1" dirty="0" smtClean="0"/>
                <a:t>Advantage© </a:t>
              </a:r>
              <a:r>
                <a:rPr lang="en-US" sz="2800" b="1" dirty="0" smtClean="0"/>
                <a:t>Methodology</a:t>
              </a:r>
              <a:endParaRPr lang="en-US" sz="2800" b="1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152900" y="4297673"/>
            <a:ext cx="4755185" cy="1140106"/>
            <a:chOff x="4152900" y="4297673"/>
            <a:chExt cx="4755185" cy="1140106"/>
          </a:xfrm>
        </p:grpSpPr>
        <p:sp>
          <p:nvSpPr>
            <p:cNvPr id="15" name="Dodecagon 14"/>
            <p:cNvSpPr/>
            <p:nvPr/>
          </p:nvSpPr>
          <p:spPr>
            <a:xfrm>
              <a:off x="4343400" y="4297673"/>
              <a:ext cx="457200" cy="457200"/>
            </a:xfrm>
            <a:prstGeom prst="dodecag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1</a:t>
              </a:r>
              <a:endParaRPr lang="en-US" b="1" dirty="0"/>
            </a:p>
          </p:txBody>
        </p:sp>
        <p:sp>
          <p:nvSpPr>
            <p:cNvPr id="16" name="Dodecagon 15"/>
            <p:cNvSpPr/>
            <p:nvPr/>
          </p:nvSpPr>
          <p:spPr>
            <a:xfrm>
              <a:off x="6477000" y="4297673"/>
              <a:ext cx="457200" cy="457200"/>
            </a:xfrm>
            <a:prstGeom prst="dodecag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</a:t>
              </a:r>
              <a:endParaRPr lang="en-US" b="1" dirty="0"/>
            </a:p>
          </p:txBody>
        </p:sp>
        <p:sp>
          <p:nvSpPr>
            <p:cNvPr id="17" name="Dodecagon 16"/>
            <p:cNvSpPr/>
            <p:nvPr/>
          </p:nvSpPr>
          <p:spPr>
            <a:xfrm>
              <a:off x="8229600" y="4297673"/>
              <a:ext cx="457200" cy="457200"/>
            </a:xfrm>
            <a:prstGeom prst="dodecagon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3</a:t>
              </a:r>
              <a:endParaRPr lang="en-US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152900" y="4790233"/>
              <a:ext cx="83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Client </a:t>
              </a:r>
            </a:p>
            <a:p>
              <a:pPr algn="ctr"/>
              <a:r>
                <a:rPr lang="en-US" dirty="0" smtClean="0"/>
                <a:t>Signoff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98390" y="4787183"/>
              <a:ext cx="83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Client </a:t>
              </a:r>
            </a:p>
            <a:p>
              <a:pPr algn="ctr"/>
              <a:r>
                <a:rPr lang="en-US" dirty="0" smtClean="0"/>
                <a:t>Signoff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069885" y="4791448"/>
              <a:ext cx="83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Client </a:t>
              </a:r>
            </a:p>
            <a:p>
              <a:pPr algn="ctr"/>
              <a:r>
                <a:rPr lang="en-US" dirty="0" smtClean="0"/>
                <a:t>Signoff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9011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HZT</a:t>
            </a:r>
            <a:r>
              <a:rPr lang="en-US" i="1" dirty="0"/>
              <a:t>Advantage© </a:t>
            </a:r>
            <a:r>
              <a:rPr lang="en-US" dirty="0"/>
              <a:t>Overview </a:t>
            </a:r>
            <a:r>
              <a:rPr lang="en-US" sz="4000" dirty="0"/>
              <a:t>- cont’d.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Assess </a:t>
            </a:r>
            <a:r>
              <a:rPr lang="en-US" sz="2800" smtClean="0"/>
              <a:t>PPM maturity</a:t>
            </a:r>
            <a:endParaRPr lang="en-US" sz="2800" dirty="0" smtClean="0"/>
          </a:p>
          <a:p>
            <a:r>
              <a:rPr lang="en-US" sz="2800" dirty="0" smtClean="0"/>
              <a:t>Assess key challenges</a:t>
            </a:r>
          </a:p>
          <a:p>
            <a:r>
              <a:rPr lang="en-US" sz="2800" dirty="0" smtClean="0"/>
              <a:t>Assess what is achievable</a:t>
            </a:r>
          </a:p>
          <a:p>
            <a:endParaRPr lang="en-US" sz="28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Formulate approach to address challenges*</a:t>
            </a:r>
          </a:p>
          <a:p>
            <a:r>
              <a:rPr lang="en-US" sz="2800" dirty="0" smtClean="0"/>
              <a:t>Quantify risks and benefits</a:t>
            </a:r>
          </a:p>
          <a:p>
            <a:r>
              <a:rPr lang="en-US" sz="2800" dirty="0" smtClean="0"/>
              <a:t>Identify capability transfer targets and high level timeline</a:t>
            </a:r>
          </a:p>
          <a:p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Get Client Signoff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lvl="3" algn="r"/>
            <a:r>
              <a:rPr lang="en-US" sz="1000" dirty="0">
                <a:solidFill>
                  <a:schemeClr val="tx2"/>
                </a:solidFill>
              </a:rPr>
              <a:t>4/11/2013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l"/>
            <a:r>
              <a:rPr lang="en-US" i="1" dirty="0" smtClean="0"/>
              <a:t>Realistic Solutions for Real Challenges     </a:t>
            </a:r>
            <a:r>
              <a:rPr lang="en-US" dirty="0" smtClean="0"/>
              <a:t>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/>
              <a:t>Phase </a:t>
            </a:r>
            <a:r>
              <a:rPr lang="en-US" sz="2800" dirty="0" smtClean="0"/>
              <a:t>1 - Assess</a:t>
            </a:r>
            <a:endParaRPr lang="en-US" sz="28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Phase 2 – Design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571416" y="5965370"/>
            <a:ext cx="4305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</a:t>
            </a:r>
            <a:r>
              <a:rPr lang="en-US" sz="1100" dirty="0" smtClean="0"/>
              <a:t> Use of HZT’s </a:t>
            </a:r>
            <a:r>
              <a:rPr lang="en-US" sz="1100" i="1" dirty="0" smtClean="0"/>
              <a:t>PPM Toolkit© </a:t>
            </a:r>
            <a:r>
              <a:rPr lang="en-US" sz="1100" dirty="0" smtClean="0"/>
              <a:t>for “Quick Wins” or customized solution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4790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HZT</a:t>
            </a:r>
            <a:r>
              <a:rPr lang="en-US" i="1" dirty="0"/>
              <a:t>Advantage© </a:t>
            </a:r>
            <a:r>
              <a:rPr lang="en-US" dirty="0"/>
              <a:t>Overview </a:t>
            </a:r>
            <a:r>
              <a:rPr lang="en-US" sz="4000" dirty="0"/>
              <a:t>- cont’d.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Build program/project plan</a:t>
            </a:r>
          </a:p>
          <a:p>
            <a:r>
              <a:rPr lang="en-US" sz="2800" dirty="0" smtClean="0"/>
              <a:t>Assign resources</a:t>
            </a:r>
          </a:p>
          <a:p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Get Client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Signoff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Mobilize team and commence work</a:t>
            </a:r>
          </a:p>
          <a:p>
            <a:r>
              <a:rPr lang="en-US" sz="2800" dirty="0" smtClean="0"/>
              <a:t>Track progress</a:t>
            </a:r>
          </a:p>
          <a:p>
            <a:r>
              <a:rPr lang="en-US" sz="2800" dirty="0" smtClean="0"/>
              <a:t>Transfer capability to Client</a:t>
            </a:r>
          </a:p>
          <a:p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Get Client Signoff</a:t>
            </a:r>
          </a:p>
          <a:p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lvl="3"/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l"/>
            <a:r>
              <a:rPr lang="en-US" i="1" dirty="0" smtClean="0"/>
              <a:t>Realistic Solutions for Real Challenges     </a:t>
            </a:r>
            <a:r>
              <a:rPr lang="en-US" dirty="0" smtClean="0"/>
              <a:t>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Phase 3 - Plan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Phase 4 - Deliver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846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5-10 Day Engagement Plan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i="1" dirty="0" smtClean="0"/>
              <a:t>Realistic Solutions for Real Challenges     </a:t>
            </a:r>
            <a:r>
              <a:rPr lang="en-US" dirty="0" smtClean="0"/>
              <a:t>		© 2013 HZ Technologies,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8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Day 1</a:t>
            </a:r>
          </a:p>
          <a:p>
            <a:pPr lvl="1"/>
            <a:r>
              <a:rPr lang="en-US" dirty="0" smtClean="0"/>
              <a:t>Hold initial meeting with Client and identify stakeholders</a:t>
            </a:r>
          </a:p>
          <a:p>
            <a:r>
              <a:rPr lang="en-US" b="1" dirty="0" smtClean="0"/>
              <a:t>Days 2-4</a:t>
            </a:r>
          </a:p>
          <a:p>
            <a:pPr lvl="1"/>
            <a:r>
              <a:rPr lang="en-US" dirty="0" smtClean="0"/>
              <a:t>Interview stakeholders and assess PPM challenges</a:t>
            </a:r>
          </a:p>
          <a:p>
            <a:r>
              <a:rPr lang="en-US" b="1" dirty="0" smtClean="0"/>
              <a:t>Days 5-10</a:t>
            </a:r>
          </a:p>
          <a:p>
            <a:pPr lvl="1"/>
            <a:r>
              <a:rPr lang="en-US" dirty="0" smtClean="0"/>
              <a:t>Formulate solution and high level timeline</a:t>
            </a:r>
          </a:p>
          <a:p>
            <a:pPr lvl="1"/>
            <a:r>
              <a:rPr lang="en-US" dirty="0" smtClean="0"/>
              <a:t>Identify capability transfer targets</a:t>
            </a:r>
          </a:p>
          <a:p>
            <a:pPr lvl="1"/>
            <a:r>
              <a:rPr lang="en-US" dirty="0" smtClean="0"/>
              <a:t>Review with Client and </a:t>
            </a:r>
            <a:r>
              <a:rPr lang="en-US" dirty="0"/>
              <a:t>o</a:t>
            </a:r>
            <a:r>
              <a:rPr lang="en-US" dirty="0" smtClean="0"/>
              <a:t>btain signoff</a:t>
            </a:r>
          </a:p>
          <a:p>
            <a:r>
              <a:rPr lang="en-US" b="1" i="1" dirty="0" smtClean="0"/>
              <a:t>Execute and Deliver solution per plan!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54252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3"/>
            <a:r>
              <a:rPr lang="en-US" dirty="0" smtClean="0"/>
              <a:t>4/11/2013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 smtClean="0"/>
              <a:t>Realistic Solutions for Real Challenges     		</a:t>
            </a:r>
            <a:r>
              <a:rPr lang="en-US" i="0" dirty="0" smtClean="0"/>
              <a:t>© 2013 HZ Technologies, LLC</a:t>
            </a:r>
            <a:endParaRPr lang="en-US" i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9141A70-D3E6-48A2-987C-3E0F43B89154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Solutions can be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Quick Wins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dirty="0"/>
              <a:t>using </a:t>
            </a:r>
            <a:r>
              <a:rPr lang="en-US" b="1" dirty="0"/>
              <a:t>HZT’s </a:t>
            </a:r>
            <a:r>
              <a:rPr lang="en-US" b="1" i="1" dirty="0"/>
              <a:t>PPM Toolkit© </a:t>
            </a:r>
            <a:r>
              <a:rPr lang="en-US" dirty="0"/>
              <a:t>or more detailed, depending on Client’s specific </a:t>
            </a:r>
            <a:r>
              <a:rPr lang="en-US" dirty="0" smtClean="0"/>
              <a:t>needs</a:t>
            </a:r>
          </a:p>
          <a:p>
            <a:r>
              <a:rPr lang="en-US" dirty="0" smtClean="0"/>
              <a:t>HZT</a:t>
            </a:r>
            <a:r>
              <a:rPr lang="en-US" i="1" dirty="0" smtClean="0"/>
              <a:t>Advantage©</a:t>
            </a:r>
            <a:r>
              <a:rPr lang="en-US" dirty="0" smtClean="0"/>
              <a:t> allows us to quickly identify key PPM challenges and deliver cost effective solutions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58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ZT_PPT_Template1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468</Words>
  <Application>Microsoft Office PowerPoint</Application>
  <PresentationFormat>On-screen Show (4:3)</PresentationFormat>
  <Paragraphs>109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HZT_PPT_Template1</vt:lpstr>
      <vt:lpstr>HZTAdvantage© Methodology Overview</vt:lpstr>
      <vt:lpstr>Content</vt:lpstr>
      <vt:lpstr>Company Overview</vt:lpstr>
      <vt:lpstr>HZTAdvantage© Overview</vt:lpstr>
      <vt:lpstr>HZTAdvantage© Overview - cont’d.</vt:lpstr>
      <vt:lpstr>HZTAdvantage© Overview - cont’d.</vt:lpstr>
      <vt:lpstr>HZTAdvantage© Overview - cont’d.</vt:lpstr>
      <vt:lpstr>First 5-10 Day Engagement Plan</vt:lpstr>
      <vt:lpstr>Summary</vt:lpstr>
      <vt:lpstr>Contact 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HZTAdvantage© Methodology Overview</dc:title>
  <dc:creator>HZ Technologies, LLC</dc:creator>
  <cp:lastModifiedBy>HZ Technologies, LLC</cp:lastModifiedBy>
  <cp:revision>29</cp:revision>
  <dcterms:created xsi:type="dcterms:W3CDTF">2013-04-11T19:06:01Z</dcterms:created>
  <dcterms:modified xsi:type="dcterms:W3CDTF">2013-05-10T18:43:37Z</dcterms:modified>
</cp:coreProperties>
</file>